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69"/>
  </p:normalViewPr>
  <p:slideViewPr>
    <p:cSldViewPr snapToGrid="0" snapToObjects="1">
      <p:cViewPr varScale="1">
        <p:scale>
          <a:sx n="85" d="100"/>
          <a:sy n="85" d="100"/>
        </p:scale>
        <p:origin x="19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BFA66-C6E5-7C4B-B7DC-0C145A6E837F}" type="datetimeFigureOut">
              <a:rPr lang="en-US" smtClean="0"/>
              <a:t>9/18/17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EB95C-89C1-2547-8EE7-9F30EF30F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81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6181EFF7-C09B-2942-B1E0-2266762A5782}" type="slidenum">
              <a:rPr lang="en-US" altLang="en-US">
                <a:latin typeface="Arial" charset="0"/>
              </a:rPr>
              <a:pPr/>
              <a:t>2</a:t>
            </a:fld>
            <a:endParaRPr lang="en-US" altLang="en-US">
              <a:latin typeface="Arial" charset="0"/>
            </a:endParaRPr>
          </a:p>
        </p:txBody>
      </p:sp>
      <p:sp>
        <p:nvSpPr>
          <p:cNvPr id="114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494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0D9BAD21-0F9D-034F-91E3-2040A8901990}" type="slidenum">
              <a:rPr lang="en-US" altLang="en-US">
                <a:latin typeface="Arial" charset="0"/>
              </a:rPr>
              <a:pPr/>
              <a:t>11</a:t>
            </a:fld>
            <a:endParaRPr lang="en-US" altLang="en-US">
              <a:latin typeface="Arial" charset="0"/>
            </a:endParaRPr>
          </a:p>
        </p:txBody>
      </p:sp>
      <p:sp>
        <p:nvSpPr>
          <p:cNvPr id="1269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135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BD58CC51-3A1B-7F44-9EFA-0354435A958A}" type="slidenum">
              <a:rPr lang="en-US" altLang="en-US">
                <a:latin typeface="Arial" charset="0"/>
              </a:rPr>
              <a:pPr/>
              <a:t>12</a:t>
            </a:fld>
            <a:endParaRPr lang="en-US" altLang="en-US">
              <a:latin typeface="Arial" charset="0"/>
            </a:endParaRPr>
          </a:p>
        </p:txBody>
      </p:sp>
      <p:sp>
        <p:nvSpPr>
          <p:cNvPr id="1280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024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088CEF7-F000-9944-BCA9-07CA7DA153B7}" type="slidenum">
              <a:rPr lang="en-US" altLang="en-US">
                <a:latin typeface="Arial" charset="0"/>
              </a:rPr>
              <a:pPr/>
              <a:t>13</a:t>
            </a:fld>
            <a:endParaRPr lang="en-US" altLang="en-US">
              <a:latin typeface="Arial" charset="0"/>
            </a:endParaRPr>
          </a:p>
        </p:txBody>
      </p:sp>
      <p:sp>
        <p:nvSpPr>
          <p:cNvPr id="1290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3359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BE97FCF-F374-1549-BDA0-004CE6D2749A}" type="slidenum">
              <a:rPr lang="en-US" altLang="en-US">
                <a:latin typeface="Arial" charset="0"/>
              </a:rPr>
              <a:pPr/>
              <a:t>14</a:t>
            </a:fld>
            <a:endParaRPr lang="en-US" altLang="en-US">
              <a:latin typeface="Arial" charset="0"/>
            </a:endParaRPr>
          </a:p>
        </p:txBody>
      </p:sp>
      <p:sp>
        <p:nvSpPr>
          <p:cNvPr id="1300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9978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FF079D71-23FB-FD45-8E15-E3F33F56AD2B}" type="slidenum">
              <a:rPr lang="en-US" altLang="en-US">
                <a:latin typeface="Arial" charset="0"/>
              </a:rPr>
              <a:pPr/>
              <a:t>15</a:t>
            </a:fld>
            <a:endParaRPr lang="en-US" altLang="en-US">
              <a:latin typeface="Arial" charset="0"/>
            </a:endParaRPr>
          </a:p>
        </p:txBody>
      </p:sp>
      <p:sp>
        <p:nvSpPr>
          <p:cNvPr id="1310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7978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305E7CC2-2A68-064C-8C53-68619BE8FD64}" type="slidenum">
              <a:rPr lang="en-US" altLang="en-US">
                <a:latin typeface="Arial" charset="0"/>
              </a:rPr>
              <a:pPr/>
              <a:t>16</a:t>
            </a:fld>
            <a:endParaRPr lang="en-US" altLang="en-US">
              <a:latin typeface="Arial" charset="0"/>
            </a:endParaRPr>
          </a:p>
        </p:txBody>
      </p:sp>
      <p:sp>
        <p:nvSpPr>
          <p:cNvPr id="132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1176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AB7EFBD-20F2-CD48-BA7F-2AD00AB68E72}" type="slidenum">
              <a:rPr lang="en-US" altLang="en-US">
                <a:latin typeface="Arial" charset="0"/>
              </a:rPr>
              <a:pPr/>
              <a:t>17</a:t>
            </a:fld>
            <a:endParaRPr lang="en-US" altLang="en-US">
              <a:latin typeface="Arial" charset="0"/>
            </a:endParaRPr>
          </a:p>
        </p:txBody>
      </p:sp>
      <p:sp>
        <p:nvSpPr>
          <p:cNvPr id="133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105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B0F586D9-139A-A64B-8819-2EBF62D2EA6F}" type="slidenum">
              <a:rPr lang="en-US" altLang="en-US">
                <a:latin typeface="Arial" charset="0"/>
              </a:rPr>
              <a:pPr/>
              <a:t>18</a:t>
            </a:fld>
            <a:endParaRPr lang="en-US" altLang="en-US">
              <a:latin typeface="Arial" charset="0"/>
            </a:endParaRPr>
          </a:p>
        </p:txBody>
      </p:sp>
      <p:sp>
        <p:nvSpPr>
          <p:cNvPr id="134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965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F0BA9DC-EADE-2242-AA13-B4E03B5B32EB}" type="slidenum">
              <a:rPr lang="en-US" altLang="en-US">
                <a:latin typeface="Arial" charset="0"/>
              </a:rPr>
              <a:pPr/>
              <a:t>3</a:t>
            </a:fld>
            <a:endParaRPr lang="en-US" altLang="en-US">
              <a:latin typeface="Arial" charset="0"/>
            </a:endParaRPr>
          </a:p>
        </p:txBody>
      </p:sp>
      <p:sp>
        <p:nvSpPr>
          <p:cNvPr id="1157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667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r" eaLnBrk="1" hangingPunct="1"/>
            <a:fld id="{EFDB4EFA-64DE-5145-B79B-0D84D07C5292}" type="slidenum">
              <a:rPr lang="en-US" altLang="en-US" sz="1200">
                <a:latin typeface="Arial" charset="0"/>
              </a:rPr>
              <a:pPr algn="r" eaLnBrk="1" hangingPunct="1"/>
              <a:t>4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1167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684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r" eaLnBrk="1" hangingPunct="1"/>
            <a:fld id="{3987F37F-4A4E-CB4D-8F3F-7194D60C1F9D}" type="slidenum">
              <a:rPr lang="en-US" altLang="en-US" sz="1200">
                <a:latin typeface="Arial" charset="0"/>
              </a:rPr>
              <a:pPr algn="r" eaLnBrk="1" hangingPunct="1"/>
              <a:t>5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117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526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E678D5C-6740-894B-A376-DE57BDF7055D}" type="slidenum">
              <a:rPr lang="en-US" altLang="en-US">
                <a:latin typeface="Arial" charset="0"/>
              </a:rPr>
              <a:pPr/>
              <a:t>6</a:t>
            </a:fld>
            <a:endParaRPr lang="en-US" altLang="en-US">
              <a:latin typeface="Arial" charset="0"/>
            </a:endParaRPr>
          </a:p>
        </p:txBody>
      </p:sp>
      <p:sp>
        <p:nvSpPr>
          <p:cNvPr id="121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775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6D1ADB46-7CC7-2049-ADA3-CFE1CB16A449}" type="slidenum">
              <a:rPr lang="en-US" altLang="en-US">
                <a:latin typeface="Arial" charset="0"/>
              </a:rPr>
              <a:pPr/>
              <a:t>7</a:t>
            </a:fld>
            <a:endParaRPr lang="en-US" altLang="en-US">
              <a:latin typeface="Arial" charset="0"/>
            </a:endParaRPr>
          </a:p>
        </p:txBody>
      </p:sp>
      <p:sp>
        <p:nvSpPr>
          <p:cNvPr id="122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732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0432E2AE-5978-4D4F-8BBD-172ED4E95FC9}" type="slidenum">
              <a:rPr lang="en-US" altLang="en-US">
                <a:latin typeface="Arial" charset="0"/>
              </a:rPr>
              <a:pPr/>
              <a:t>8</a:t>
            </a:fld>
            <a:endParaRPr lang="en-US" altLang="en-US">
              <a:latin typeface="Arial" charset="0"/>
            </a:endParaRPr>
          </a:p>
        </p:txBody>
      </p:sp>
      <p:sp>
        <p:nvSpPr>
          <p:cNvPr id="123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589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D4C7F12B-573B-9C4C-803E-931B3C12198B}" type="slidenum">
              <a:rPr lang="en-US" altLang="en-US">
                <a:latin typeface="Arial" charset="0"/>
              </a:rPr>
              <a:pPr/>
              <a:t>9</a:t>
            </a:fld>
            <a:endParaRPr lang="en-US" altLang="en-US">
              <a:latin typeface="Arial" charset="0"/>
            </a:endParaRPr>
          </a:p>
        </p:txBody>
      </p:sp>
      <p:sp>
        <p:nvSpPr>
          <p:cNvPr id="124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963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194D4E06-B25A-174E-AB43-A58AD1F308A1}" type="slidenum">
              <a:rPr lang="en-US" altLang="en-US">
                <a:latin typeface="Arial" charset="0"/>
              </a:rPr>
              <a:pPr/>
              <a:t>10</a:t>
            </a:fld>
            <a:endParaRPr lang="en-US" altLang="en-US">
              <a:latin typeface="Arial" charset="0"/>
            </a:endParaRPr>
          </a:p>
        </p:txBody>
      </p:sp>
      <p:sp>
        <p:nvSpPr>
          <p:cNvPr id="1259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38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5D-E73F-0D46-B766-CDF7CC02E7D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89041943-C571-2645-9224-D652FC58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5D-E73F-0D46-B766-CDF7CC02E7D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1943-C571-2645-9224-D652FC58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5D-E73F-0D46-B766-CDF7CC02E7D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1943-C571-2645-9224-D652FC58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5D-E73F-0D46-B766-CDF7CC02E7D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1943-C571-2645-9224-D652FC58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5D-E73F-0D46-B766-CDF7CC02E7D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1943-C571-2645-9224-D652FC58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5D-E73F-0D46-B766-CDF7CC02E7D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1943-C571-2645-9224-D652FC58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5D-E73F-0D46-B766-CDF7CC02E7D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1943-C571-2645-9224-D652FC58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5D-E73F-0D46-B766-CDF7CC02E7D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1943-C571-2645-9224-D652FC58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5D-E73F-0D46-B766-CDF7CC02E7D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1943-C571-2645-9224-D652FC58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025D-E73F-0D46-B766-CDF7CC02E7D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1943-C571-2645-9224-D652FC58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668025D-E73F-0D46-B766-CDF7CC02E7D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1943-C571-2645-9224-D652FC5865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8025D-E73F-0D46-B766-CDF7CC02E7D9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9041943-C571-2645-9224-D652FC5865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384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Support with evidence.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905000"/>
            <a:ext cx="87630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Example: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u="sng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Topic: I’ve decided not to go out with Tony anymore.</a:t>
            </a:r>
          </a:p>
          <a:p>
            <a:pPr lvl="1" eaLnBrk="1" hangingPunct="1">
              <a:defRPr/>
            </a:pPr>
            <a:r>
              <a:rPr lang="en-US" u="sng" dirty="0" smtClean="0"/>
              <a:t>Late for our date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u="sng" dirty="0" smtClean="0"/>
              <a:t>Rude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u="sng" dirty="0" smtClean="0"/>
              <a:t>Expected me to pay for dinner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93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Support with evidence.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447800"/>
            <a:ext cx="87630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Example: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u="sng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Topic: I’ve decided not to go out with Tony anymore.</a:t>
            </a:r>
          </a:p>
          <a:p>
            <a:pPr lvl="1" eaLnBrk="1" hangingPunct="1">
              <a:defRPr/>
            </a:pPr>
            <a:r>
              <a:rPr lang="en-US" u="sng" dirty="0" smtClean="0"/>
              <a:t>Late for our date</a:t>
            </a:r>
            <a:r>
              <a:rPr lang="en-US" dirty="0" smtClean="0"/>
              <a:t>: 45 </a:t>
            </a:r>
            <a:r>
              <a:rPr lang="en-US" dirty="0" err="1" smtClean="0"/>
              <a:t>mins</a:t>
            </a:r>
            <a:r>
              <a:rPr lang="en-US" dirty="0" smtClean="0"/>
              <a:t>. Didn’t apologize.</a:t>
            </a:r>
          </a:p>
          <a:p>
            <a:pPr lvl="1" eaLnBrk="1" hangingPunct="1">
              <a:defRPr/>
            </a:pPr>
            <a:r>
              <a:rPr lang="en-US" u="sng" dirty="0" smtClean="0"/>
              <a:t>Rude</a:t>
            </a:r>
            <a:r>
              <a:rPr lang="en-US" dirty="0" smtClean="0"/>
              <a:t>: didn’t open doors; wiped his mouth with the back of his hand; burped out loud; was more interested checking his fantasy football score</a:t>
            </a:r>
          </a:p>
          <a:p>
            <a:pPr lvl="1" eaLnBrk="1" hangingPunct="1">
              <a:defRPr/>
            </a:pPr>
            <a:r>
              <a:rPr lang="en-US" u="sng" dirty="0" smtClean="0"/>
              <a:t>Expected me to pay for dinner</a:t>
            </a:r>
            <a:r>
              <a:rPr lang="en-US" dirty="0" smtClean="0"/>
              <a:t>: ordered steak and lobster and didn’t even bring his wallet.</a:t>
            </a:r>
          </a:p>
          <a:p>
            <a:pPr lvl="1"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544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Support with evidence.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447800"/>
            <a:ext cx="87630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Example: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u="sng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Topic: My apartment is a terrible place to live.</a:t>
            </a:r>
          </a:p>
          <a:p>
            <a:pPr lvl="1" eaLnBrk="1" hangingPunct="1">
              <a:defRPr/>
            </a:pPr>
            <a:r>
              <a:rPr lang="en-US" dirty="0" smtClean="0"/>
              <a:t>Location:</a:t>
            </a:r>
          </a:p>
          <a:p>
            <a:pPr lvl="1" eaLnBrk="1" hangingPunct="1">
              <a:defRPr/>
            </a:pPr>
            <a:r>
              <a:rPr lang="en-US" dirty="0" smtClean="0"/>
              <a:t>Neighbors:</a:t>
            </a:r>
          </a:p>
          <a:p>
            <a:pPr lvl="1" eaLnBrk="1" hangingPunct="1">
              <a:defRPr/>
            </a:pPr>
            <a:r>
              <a:rPr lang="en-US" dirty="0" smtClean="0"/>
              <a:t>In need of repairs:</a:t>
            </a:r>
          </a:p>
        </p:txBody>
      </p:sp>
    </p:spTree>
    <p:extLst>
      <p:ext uri="{BB962C8B-B14F-4D97-AF65-F5344CB8AC3E}">
        <p14:creationId xmlns:p14="http://schemas.microsoft.com/office/powerpoint/2010/main" val="165832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Support with evidence.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752600"/>
            <a:ext cx="9144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FF00"/>
                </a:solidFill>
              </a:rPr>
              <a:t>Activity: Finish the following statements and give two specific reasons to support them.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At the shopping center, we visited </a:t>
            </a:r>
            <a:r>
              <a:rPr lang="en-US" u="sng" dirty="0" smtClean="0"/>
              <a:t>several stores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Sunday is my day to take care of </a:t>
            </a:r>
            <a:r>
              <a:rPr lang="en-US" u="sng" dirty="0" smtClean="0"/>
              <a:t>chores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Lola enjoys </a:t>
            </a:r>
            <a:r>
              <a:rPr lang="en-US" u="sng" dirty="0" smtClean="0"/>
              <a:t>various activities</a:t>
            </a:r>
            <a:r>
              <a:rPr lang="en-US" dirty="0" smtClean="0"/>
              <a:t> in her spare time.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 spent most of my afternoon doing </a:t>
            </a:r>
            <a:r>
              <a:rPr lang="en-US" u="sng" dirty="0" smtClean="0"/>
              <a:t>homework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We returned home from vacation to discover that </a:t>
            </a:r>
            <a:r>
              <a:rPr lang="en-US" u="sng" dirty="0" smtClean="0"/>
              <a:t>several pests</a:t>
            </a:r>
            <a:r>
              <a:rPr lang="en-US" dirty="0" smtClean="0"/>
              <a:t> had invaded the house.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15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Support with evidence.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752600"/>
            <a:ext cx="9144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FF00"/>
                </a:solidFill>
              </a:rPr>
              <a:t>Activity: Finish the following statements and give two specific reasons to support them.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 love Wawa because…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My favorite movie is…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My favorite holiday is…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 hate wearing school uniforms because…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My favorite subject is…because…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25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Activity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FF00"/>
                </a:solidFill>
              </a:rPr>
              <a:t>Step 2</a:t>
            </a:r>
            <a:r>
              <a:rPr lang="en-US" dirty="0" smtClean="0"/>
              <a:t>: List three supporting arguments for each thesis statement you’ve created.</a:t>
            </a:r>
          </a:p>
        </p:txBody>
      </p:sp>
    </p:spTree>
    <p:extLst>
      <p:ext uri="{BB962C8B-B14F-4D97-AF65-F5344CB8AC3E}">
        <p14:creationId xmlns:p14="http://schemas.microsoft.com/office/powerpoint/2010/main" val="201734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1"/>
            <a:ext cx="8305800" cy="14319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Making Sentences Specific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FF00"/>
                </a:solidFill>
              </a:rPr>
              <a:t>1) Use exact names: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>
                <a:solidFill>
                  <a:srgbClr val="FFFF00"/>
                </a:solidFill>
              </a:rPr>
              <a:t>She</a:t>
            </a:r>
            <a:r>
              <a:rPr lang="en-US" dirty="0" smtClean="0"/>
              <a:t> loves her </a:t>
            </a:r>
            <a:r>
              <a:rPr lang="en-US" dirty="0" smtClean="0">
                <a:solidFill>
                  <a:srgbClr val="FFFF00"/>
                </a:solidFill>
              </a:rPr>
              <a:t>motorcycle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 smtClean="0"/>
              <a:t>*</a:t>
            </a:r>
            <a:r>
              <a:rPr lang="en-US" dirty="0" smtClean="0">
                <a:solidFill>
                  <a:srgbClr val="FFFF00"/>
                </a:solidFill>
              </a:rPr>
              <a:t>Nicole</a:t>
            </a:r>
            <a:r>
              <a:rPr lang="en-US" dirty="0" smtClean="0"/>
              <a:t> loves her </a:t>
            </a:r>
            <a:r>
              <a:rPr lang="en-US" dirty="0" smtClean="0">
                <a:solidFill>
                  <a:srgbClr val="FFFF00"/>
                </a:solidFill>
              </a:rPr>
              <a:t>Harley Davidson</a:t>
            </a:r>
            <a:r>
              <a:rPr lang="en-US" dirty="0" smtClean="0"/>
              <a:t>.*</a:t>
            </a:r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308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1"/>
            <a:ext cx="8305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Making Sentences Specific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FF00"/>
                </a:solidFill>
              </a:rPr>
              <a:t>2) Use lively verbs: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dirty="0" smtClean="0"/>
              <a:t>The garbage truck </a:t>
            </a:r>
            <a:r>
              <a:rPr lang="en-US" i="1" dirty="0" smtClean="0">
                <a:solidFill>
                  <a:srgbClr val="FFFF00"/>
                </a:solidFill>
              </a:rPr>
              <a:t>went</a:t>
            </a:r>
            <a:r>
              <a:rPr lang="en-US" dirty="0" smtClean="0"/>
              <a:t> down the street.</a:t>
            </a:r>
          </a:p>
          <a:p>
            <a:pPr lvl="1" eaLnBrk="1" hangingPunct="1">
              <a:defRPr/>
            </a:pPr>
            <a:r>
              <a:rPr lang="en-US" dirty="0" smtClean="0"/>
              <a:t>*The garbage truck </a:t>
            </a:r>
            <a:r>
              <a:rPr lang="en-US" i="1" dirty="0" smtClean="0">
                <a:solidFill>
                  <a:srgbClr val="FFFF00"/>
                </a:solidFill>
              </a:rPr>
              <a:t>rumbled</a:t>
            </a:r>
            <a:r>
              <a:rPr lang="en-US" dirty="0" smtClean="0"/>
              <a:t> down the street.*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561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1"/>
            <a:ext cx="84582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Making Sentences Specific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981200"/>
            <a:ext cx="75438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FF00"/>
                </a:solidFill>
              </a:rPr>
              <a:t>3) Use descriptive words (adjectives) before nouns:</a:t>
            </a:r>
          </a:p>
          <a:p>
            <a:pPr marL="0" indent="0"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r>
              <a:rPr lang="en-US" dirty="0" smtClean="0"/>
              <a:t>A boy peeked out the window.</a:t>
            </a:r>
          </a:p>
          <a:p>
            <a:pPr lvl="1" eaLnBrk="1" hangingPunct="1">
              <a:defRPr/>
            </a:pPr>
            <a:r>
              <a:rPr lang="en-US" dirty="0" smtClean="0"/>
              <a:t>*A </a:t>
            </a:r>
            <a:r>
              <a:rPr lang="en-US" i="1" dirty="0" smtClean="0">
                <a:solidFill>
                  <a:srgbClr val="FFFF00"/>
                </a:solidFill>
              </a:rPr>
              <a:t>skinny, six-year-old </a:t>
            </a:r>
            <a:r>
              <a:rPr lang="en-US" dirty="0" smtClean="0"/>
              <a:t>boy peeked out the </a:t>
            </a:r>
            <a:r>
              <a:rPr lang="en-US" i="1" dirty="0" smtClean="0">
                <a:solidFill>
                  <a:srgbClr val="FFFF00"/>
                </a:solidFill>
              </a:rPr>
              <a:t>dirty kitchen</a:t>
            </a:r>
            <a:r>
              <a:rPr lang="en-US" dirty="0" smtClean="0"/>
              <a:t> window.*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632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Purposes of Writing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600200"/>
            <a:ext cx="8763000" cy="5334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The three most common purposes of writing are:</a:t>
            </a:r>
          </a:p>
          <a:p>
            <a:pPr lvl="1" eaLnBrk="1" hangingPunct="1">
              <a:defRPr/>
            </a:pPr>
            <a:r>
              <a:rPr lang="en-US" dirty="0" smtClean="0"/>
              <a:t>1) </a:t>
            </a:r>
            <a:r>
              <a:rPr lang="en-US" dirty="0" smtClean="0">
                <a:solidFill>
                  <a:srgbClr val="FFFF00"/>
                </a:solidFill>
              </a:rPr>
              <a:t>Persuade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Ex: Opinion pieces, public speaking, advertising, marketing.</a:t>
            </a:r>
          </a:p>
          <a:p>
            <a:pPr lvl="1" eaLnBrk="1" hangingPunct="1">
              <a:defRPr/>
            </a:pPr>
            <a:r>
              <a:rPr lang="en-US" dirty="0" smtClean="0"/>
              <a:t>2) </a:t>
            </a:r>
            <a:r>
              <a:rPr lang="en-US" dirty="0" smtClean="0">
                <a:solidFill>
                  <a:srgbClr val="FFFF00"/>
                </a:solidFill>
              </a:rPr>
              <a:t>Inform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Ex: Nonfiction (history or biographies) , newspapers, magazines, textbooks, journals.</a:t>
            </a:r>
          </a:p>
          <a:p>
            <a:pPr lvl="1" eaLnBrk="1" hangingPunct="1">
              <a:defRPr/>
            </a:pPr>
            <a:r>
              <a:rPr lang="en-US" dirty="0" smtClean="0"/>
              <a:t>3) </a:t>
            </a:r>
            <a:r>
              <a:rPr lang="en-US" dirty="0" smtClean="0">
                <a:solidFill>
                  <a:srgbClr val="FFFF00"/>
                </a:solidFill>
              </a:rPr>
              <a:t>Entertain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Ex: Fiction, comics, movies, </a:t>
            </a:r>
            <a:r>
              <a:rPr lang="en-US" dirty="0" err="1" smtClean="0"/>
              <a:t>tv</a:t>
            </a:r>
            <a:r>
              <a:rPr lang="en-US" dirty="0" smtClean="0"/>
              <a:t>, poetry, song lyrics</a:t>
            </a:r>
          </a:p>
          <a:p>
            <a:pPr lvl="1"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62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Audience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/>
              <a:t>The audience should always be considered during writing.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u="sng" smtClean="0">
                <a:solidFill>
                  <a:srgbClr val="FFFF00"/>
                </a:solidFill>
              </a:rPr>
              <a:t>General</a:t>
            </a:r>
            <a:r>
              <a:rPr lang="en-US" smtClean="0"/>
              <a:t>: An educated, adult audience that expects you to present your ideas in a clear, direct, organized way.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u="sng" smtClean="0">
                <a:solidFill>
                  <a:srgbClr val="FFFF00"/>
                </a:solidFill>
              </a:rPr>
              <a:t>Specific</a:t>
            </a:r>
            <a:r>
              <a:rPr lang="en-US" smtClean="0"/>
              <a:t>: Ex: President writing to doctors about healthcare.</a:t>
            </a:r>
          </a:p>
        </p:txBody>
      </p:sp>
    </p:spTree>
    <p:extLst>
      <p:ext uri="{BB962C8B-B14F-4D97-AF65-F5344CB8AC3E}">
        <p14:creationId xmlns:p14="http://schemas.microsoft.com/office/powerpoint/2010/main" val="116588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Arial Rounded MT Bold" pitchFamily="34" charset="0"/>
              </a:rPr>
              <a:t>The Paragraph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5257800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en-US" dirty="0" smtClean="0">
                <a:solidFill>
                  <a:srgbClr val="FFFFFF"/>
                </a:solidFill>
                <a:latin typeface="Arial Rounded MT Bold" pitchFamily="34" charset="0"/>
              </a:rPr>
              <a:t>			Pigs are mammals. They have a long snout, a short-legged body, bristly hide, and a short tail.  A famous pig from literature is Wilbur, in </a:t>
            </a:r>
            <a:r>
              <a:rPr lang="en-US" i="1" dirty="0" smtClean="0">
                <a:solidFill>
                  <a:srgbClr val="FFFFFF"/>
                </a:solidFill>
                <a:latin typeface="Arial Rounded MT Bold" pitchFamily="34" charset="0"/>
              </a:rPr>
              <a:t>Charlotte’s Web</a:t>
            </a:r>
            <a:r>
              <a:rPr lang="en-US" dirty="0" smtClean="0">
                <a:solidFill>
                  <a:srgbClr val="FFFFFF"/>
                </a:solidFill>
                <a:latin typeface="Arial Rounded MT Bold" pitchFamily="34" charset="0"/>
              </a:rPr>
              <a:t>.  Pigs are valuable for their meat and fat, and their hide is used for gloves and footballs.  Babe was a pig in a movie.</a:t>
            </a:r>
          </a:p>
        </p:txBody>
      </p:sp>
    </p:spTree>
    <p:extLst>
      <p:ext uri="{BB962C8B-B14F-4D97-AF65-F5344CB8AC3E}">
        <p14:creationId xmlns:p14="http://schemas.microsoft.com/office/powerpoint/2010/main" val="5497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290403" y="274820"/>
            <a:ext cx="7543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Arial Rounded MT Bold" pitchFamily="34" charset="0"/>
              </a:rPr>
              <a:t>The Paragraph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8229600" cy="5638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FFFF"/>
                </a:solidFill>
                <a:latin typeface="Arial Rounded MT Bold" pitchFamily="34" charset="0"/>
              </a:rPr>
              <a:t>A group of sentences that share a common topic and work together as a unit of expression.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>
              <a:solidFill>
                <a:srgbClr val="FFFFFF"/>
              </a:solidFill>
              <a:latin typeface="Arial Rounded MT Bold" pitchFamily="34" charset="0"/>
            </a:endParaRP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u="sng" dirty="0" smtClean="0">
                <a:solidFill>
                  <a:srgbClr val="FFFFFF"/>
                </a:solidFill>
                <a:latin typeface="Arial Rounded MT Bold" pitchFamily="34" charset="0"/>
              </a:rPr>
              <a:t>Topic Sentence</a:t>
            </a:r>
            <a:r>
              <a:rPr lang="en-US" dirty="0" smtClean="0">
                <a:solidFill>
                  <a:srgbClr val="FFFFFF"/>
                </a:solidFill>
                <a:latin typeface="Arial Rounded MT Bold" pitchFamily="34" charset="0"/>
              </a:rPr>
              <a:t>: the main idea of a paragraph; controls the contents of the paragraph.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FFFF"/>
                </a:solidFill>
                <a:latin typeface="Arial Rounded MT Bold" pitchFamily="34" charset="0"/>
              </a:rPr>
              <a:t>Topic sentence will NOT be as specific as the evidence that </a:t>
            </a:r>
            <a:r>
              <a:rPr lang="en-US" smtClean="0">
                <a:solidFill>
                  <a:srgbClr val="FFFFFF"/>
                </a:solidFill>
                <a:latin typeface="Arial Rounded MT Bold" pitchFamily="34" charset="0"/>
              </a:rPr>
              <a:t>follows</a:t>
            </a:r>
            <a:r>
              <a:rPr lang="en-US" smtClean="0">
                <a:solidFill>
                  <a:srgbClr val="FFFFFF"/>
                </a:solidFill>
                <a:latin typeface="Arial Rounded MT Bold" pitchFamily="34" charset="0"/>
              </a:rPr>
              <a:t>.</a:t>
            </a:r>
            <a:endParaRPr lang="en-US" dirty="0" smtClean="0">
              <a:solidFill>
                <a:srgbClr val="FFFFFF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96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Support with evidence.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143000"/>
            <a:ext cx="7543800" cy="533400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600" dirty="0"/>
              <a:t>Supporting arguments, or evidence, are needed so that readers can </a:t>
            </a:r>
            <a:r>
              <a:rPr lang="en-US" sz="2600" u="sng" dirty="0">
                <a:solidFill>
                  <a:srgbClr val="FFFF00"/>
                </a:solidFill>
              </a:rPr>
              <a:t>see and understand for themselves</a:t>
            </a:r>
            <a:r>
              <a:rPr lang="en-US" sz="2600" dirty="0"/>
              <a:t> what the writer’s point is.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600" dirty="0"/>
              <a:t>The evidence that supports a point is made up of specific details, reasons, examples, and facts.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z="2600" dirty="0"/>
              <a:t>Specific details have two important functions: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1) Excite the reader’s interest.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2) Support and explain the point.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9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Support with evidence.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981200"/>
            <a:ext cx="75438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FF00"/>
                </a:solidFill>
              </a:rPr>
              <a:t>Which statement is more effective?</a:t>
            </a:r>
          </a:p>
          <a:p>
            <a:pPr lvl="1" eaLnBrk="1" hangingPunct="1">
              <a:defRPr/>
            </a:pPr>
            <a:r>
              <a:rPr lang="en-US" dirty="0" smtClean="0"/>
              <a:t>1) My two-year old son was in a stubborn mood today.</a:t>
            </a:r>
          </a:p>
          <a:p>
            <a:pPr lvl="1" eaLnBrk="1" hangingPunct="1">
              <a:buFontTx/>
              <a:buNone/>
              <a:defRPr/>
            </a:pPr>
            <a:endParaRPr lang="en-US" dirty="0" smtClean="0"/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A) When I asked him to do something, he gave me nothing but trouble.  </a:t>
            </a:r>
            <a:r>
              <a:rPr lang="en-US" smtClean="0"/>
              <a:t>He seemed determined to make things difficult for me.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B) When I asked him to stop playing in the yard and come indoors, he looked me square in the eye and shouted “No!”</a:t>
            </a:r>
          </a:p>
        </p:txBody>
      </p:sp>
    </p:spTree>
    <p:extLst>
      <p:ext uri="{BB962C8B-B14F-4D97-AF65-F5344CB8AC3E}">
        <p14:creationId xmlns:p14="http://schemas.microsoft.com/office/powerpoint/2010/main" val="143742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Support with evidence.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981200"/>
            <a:ext cx="75438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solidFill>
                  <a:srgbClr val="FFFF00"/>
                </a:solidFill>
              </a:rPr>
              <a:t>Which statement is more effective?</a:t>
            </a:r>
          </a:p>
          <a:p>
            <a:pPr lvl="1" eaLnBrk="1" hangingPunct="1">
              <a:defRPr/>
            </a:pPr>
            <a:r>
              <a:rPr lang="en-US" smtClean="0"/>
              <a:t>2) The prices in the amusement park were outrageously high.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endParaRPr lang="en-US" smtClean="0"/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mtClean="0"/>
              <a:t>A) The food seemed to cost twice as much as it would in a supermarket and was sometimes of poor quality.  The rides also cost a lot.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endParaRPr lang="en-US" smtClean="0"/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smtClean="0"/>
              <a:t>B) The cost of the log flume, a ride that lasts roughly three minutes, was $5.75 a person.  Then I had to pay $3.75 for a hot dog.</a:t>
            </a:r>
          </a:p>
        </p:txBody>
      </p:sp>
    </p:spTree>
    <p:extLst>
      <p:ext uri="{BB962C8B-B14F-4D97-AF65-F5344CB8AC3E}">
        <p14:creationId xmlns:p14="http://schemas.microsoft.com/office/powerpoint/2010/main" val="105091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Support with evidence.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752600"/>
            <a:ext cx="7543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mtClean="0">
                <a:solidFill>
                  <a:srgbClr val="FFFF00"/>
                </a:solidFill>
              </a:rPr>
              <a:t>Which statement is more effective?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3) The so-called “bargains” at the yard sale were junk.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mtClean="0"/>
              <a:t>A) The tables at the yard sale were filled with useless stuff no on could possibly want.  They were the kinds of things that should be thrown away, not sold.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endParaRPr lang="en-US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smtClean="0"/>
              <a:t>B) The “bargains” at the yard sale included two headless dolls, blankets filled with holes, and a plastic Christmas tree with several branches missing.</a:t>
            </a:r>
          </a:p>
        </p:txBody>
      </p:sp>
    </p:spTree>
    <p:extLst>
      <p:ext uri="{BB962C8B-B14F-4D97-AF65-F5344CB8AC3E}">
        <p14:creationId xmlns:p14="http://schemas.microsoft.com/office/powerpoint/2010/main" val="29155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</TotalTime>
  <Words>846</Words>
  <Application>Microsoft Macintosh PowerPoint</Application>
  <PresentationFormat>Widescreen</PresentationFormat>
  <Paragraphs>124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Rockwell</vt:lpstr>
      <vt:lpstr>Arial</vt:lpstr>
      <vt:lpstr>Arial Rounded MT Bold</vt:lpstr>
      <vt:lpstr>Wingdings</vt:lpstr>
      <vt:lpstr>Gallery</vt:lpstr>
      <vt:lpstr>PowerPoint Presentation</vt:lpstr>
      <vt:lpstr>Purposes of Writing</vt:lpstr>
      <vt:lpstr>Audience</vt:lpstr>
      <vt:lpstr>The Paragraph</vt:lpstr>
      <vt:lpstr>The Paragraph</vt:lpstr>
      <vt:lpstr>Support with evidence.</vt:lpstr>
      <vt:lpstr>Support with evidence.</vt:lpstr>
      <vt:lpstr>Support with evidence.</vt:lpstr>
      <vt:lpstr>Support with evidence.</vt:lpstr>
      <vt:lpstr>Support with evidence.</vt:lpstr>
      <vt:lpstr>Support with evidence.</vt:lpstr>
      <vt:lpstr>Support with evidence.</vt:lpstr>
      <vt:lpstr>Support with evidence.</vt:lpstr>
      <vt:lpstr>Support with evidence.</vt:lpstr>
      <vt:lpstr>Activity</vt:lpstr>
      <vt:lpstr>Making Sentences Specific</vt:lpstr>
      <vt:lpstr>Making Sentences Specific</vt:lpstr>
      <vt:lpstr>Making Sentences Specific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McGahey</dc:creator>
  <cp:lastModifiedBy>Mike McGahey</cp:lastModifiedBy>
  <cp:revision>1</cp:revision>
  <dcterms:created xsi:type="dcterms:W3CDTF">2017-09-18T18:10:48Z</dcterms:created>
  <dcterms:modified xsi:type="dcterms:W3CDTF">2017-09-18T18:12:07Z</dcterms:modified>
</cp:coreProperties>
</file>