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89"/>
  </p:normalViewPr>
  <p:slideViewPr>
    <p:cSldViewPr snapToGrid="0" snapToObjects="1">
      <p:cViewPr varScale="1">
        <p:scale>
          <a:sx n="85" d="100"/>
          <a:sy n="85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E7A65-3FB1-4D43-BD9A-8A4CF4FDE0CA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BDC0-00A1-BD4A-9E79-2D50FB6A7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2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F281028-EAC5-ED44-9B7F-37091A678AB8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630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78C5532-DD95-F841-B99E-E4C974A85F97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601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438A9FB-57F7-E54C-8FC0-71B2E4C35633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53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B8157D8-E6DA-CD41-B4E8-5A8418261074}" type="slidenum">
              <a:rPr lang="en-US" altLang="en-US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896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F316328-3C07-CF4E-AFBE-89CE7191330C}" type="slidenum">
              <a:rPr lang="en-US" altLang="en-US">
                <a:latin typeface="Arial" charset="0"/>
              </a:rPr>
              <a:pPr/>
              <a:t>14</a:t>
            </a:fld>
            <a:endParaRPr lang="en-US" altLang="en-US">
              <a:latin typeface="Arial" charset="0"/>
            </a:endParaRPr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574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6BA4215-F245-1A47-B808-2B4D0AEBA722}" type="slidenum">
              <a:rPr lang="en-US" altLang="en-US">
                <a:latin typeface="Arial" charset="0"/>
              </a:rPr>
              <a:pPr/>
              <a:t>15</a:t>
            </a:fld>
            <a:endParaRPr lang="en-US" altLang="en-US">
              <a:latin typeface="Arial" charset="0"/>
            </a:endParaRPr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24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E1D9E16-F03E-5148-82CC-D2F3EE8F1278}" type="slidenum">
              <a:rPr lang="en-US" altLang="en-US">
                <a:latin typeface="Arial" charset="0"/>
              </a:rPr>
              <a:pPr/>
              <a:t>16</a:t>
            </a:fld>
            <a:endParaRPr lang="en-US" altLang="en-US">
              <a:latin typeface="Arial" charset="0"/>
            </a:endParaRPr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742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4650CCB-BE3A-414B-9E93-4A45FC1FCD14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45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 eaLnBrk="1" hangingPunct="1"/>
            <a:fld id="{F15D3E88-4CBD-124C-834A-5FAF888B0B19}" type="slidenum">
              <a:rPr lang="en-US" altLang="en-US" sz="1200">
                <a:latin typeface="Arial" charset="0"/>
              </a:rPr>
              <a:pPr algn="r" eaLnBrk="1" hangingPunct="1"/>
              <a:t>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26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8E995C3-41AF-CB42-BE4B-74D9AB545857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13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AEF61D0-0ECB-6447-8CFD-7BC2A3E2EA40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26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523B826-ADA5-954E-BBBD-6876849F5A20}" type="slidenum">
              <a:rPr lang="en-US" altLang="en-US">
                <a:latin typeface="Arial" charset="0"/>
              </a:rPr>
              <a:pPr/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30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126A84C-CAB4-5640-881C-FBB713F83C56}" type="slidenum">
              <a:rPr lang="en-US" altLang="en-US">
                <a:latin typeface="Arial" charset="0"/>
              </a:rPr>
              <a:pPr/>
              <a:t>8</a:t>
            </a:fld>
            <a:endParaRPr lang="en-US" altLang="en-US">
              <a:latin typeface="Arial" charset="0"/>
            </a:endParaRPr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6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3CA4466-16E1-964D-A40E-8D4F162EC93E}" type="slidenum">
              <a:rPr lang="en-US" altLang="en-US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980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346BAC2-3553-1048-B606-CCA6DA9BF51D}" type="slidenum">
              <a:rPr lang="en-US" altLang="en-US">
                <a:latin typeface="Arial" charset="0"/>
              </a:rPr>
              <a:pPr/>
              <a:t>10</a:t>
            </a:fld>
            <a:endParaRPr lang="en-US" altLang="en-US">
              <a:latin typeface="Arial" charset="0"/>
            </a:endParaRPr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1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46586B-9169-3043-9331-6BA7789860F0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BBD9B20-C260-F34B-959B-8370FF907F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667688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Freshman Writing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Mr. McGahey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543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solidFill>
                  <a:srgbClr val="FFFF00"/>
                </a:solidFill>
              </a:rPr>
              <a:t>Which statement is more effective?</a:t>
            </a:r>
          </a:p>
          <a:p>
            <a:pPr lvl="1" eaLnBrk="1" hangingPunct="1">
              <a:defRPr/>
            </a:pPr>
            <a:r>
              <a:rPr lang="en-US" smtClean="0"/>
              <a:t>2) The prices in the amusement park were outrageously high.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mtClean="0"/>
              <a:t>A) The food seemed to cost twice as much as it would in a supermarket and was sometimes of poor quality.  The rides also cost a lot.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mtClean="0"/>
              <a:t>B) The cost of the log flume, a ride that lasts roughly three minutes, was $5.75 a person.  Then I had to pay $3.75 for a hot dog.</a:t>
            </a:r>
          </a:p>
        </p:txBody>
      </p:sp>
    </p:spTree>
    <p:extLst>
      <p:ext uri="{BB962C8B-B14F-4D97-AF65-F5344CB8AC3E}">
        <p14:creationId xmlns:p14="http://schemas.microsoft.com/office/powerpoint/2010/main" val="2421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752600"/>
            <a:ext cx="7543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solidFill>
                  <a:srgbClr val="FFFF00"/>
                </a:solidFill>
              </a:rPr>
              <a:t>Which statement is more effective?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3) The so-called “bargains” at the yard sale were junk.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/>
              <a:t>A) The tables at the yard sale were filled with useless stuff no on could possibly want.  They were the kinds of things that should be thrown away, not sold.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/>
              <a:t>B) The “bargains” at the yard sale included two headless dolls, blankets filled with holes, and a plastic Christmas tree with several branches missing.</a:t>
            </a:r>
          </a:p>
        </p:txBody>
      </p:sp>
    </p:spTree>
    <p:extLst>
      <p:ext uri="{BB962C8B-B14F-4D97-AF65-F5344CB8AC3E}">
        <p14:creationId xmlns:p14="http://schemas.microsoft.com/office/powerpoint/2010/main" val="19237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05000"/>
            <a:ext cx="87630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Topic: I’ve decided not to go out with Tony anymore.</a:t>
            </a:r>
          </a:p>
          <a:p>
            <a:pPr lvl="1" eaLnBrk="1" hangingPunct="1">
              <a:defRPr/>
            </a:pPr>
            <a:r>
              <a:rPr lang="en-US" u="sng" dirty="0" smtClean="0"/>
              <a:t>Late for our date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u="sng" dirty="0" smtClean="0"/>
              <a:t>Rude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u="sng" dirty="0" smtClean="0"/>
              <a:t>Expected me to pay for dinner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14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1822554"/>
            <a:ext cx="8763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dirty="0" smtClean="0"/>
              <a:t>Topic: I’ve decided not to go out with Tony anymore.</a:t>
            </a:r>
          </a:p>
          <a:p>
            <a:pPr lvl="1" eaLnBrk="1" hangingPunct="1">
              <a:defRPr/>
            </a:pPr>
            <a:r>
              <a:rPr lang="en-US" sz="2000" u="sng" dirty="0" smtClean="0"/>
              <a:t>Late for our date</a:t>
            </a:r>
            <a:r>
              <a:rPr lang="en-US" sz="2000" dirty="0" smtClean="0"/>
              <a:t>: 45 </a:t>
            </a:r>
            <a:r>
              <a:rPr lang="en-US" sz="2000" dirty="0" err="1" smtClean="0"/>
              <a:t>mins</a:t>
            </a:r>
            <a:r>
              <a:rPr lang="en-US" sz="2000" dirty="0" smtClean="0"/>
              <a:t>. Didn’t apologize.</a:t>
            </a:r>
          </a:p>
          <a:p>
            <a:pPr lvl="1" eaLnBrk="1" hangingPunct="1">
              <a:defRPr/>
            </a:pPr>
            <a:r>
              <a:rPr lang="en-US" sz="2000" u="sng" dirty="0" smtClean="0"/>
              <a:t>Rude</a:t>
            </a:r>
            <a:r>
              <a:rPr lang="en-US" sz="2000" dirty="0" smtClean="0"/>
              <a:t>: didn’t open doors; wiped his mouth with the back of his hand; burped out loud; was more interested checking his fantasy football score</a:t>
            </a:r>
          </a:p>
          <a:p>
            <a:pPr lvl="1" eaLnBrk="1" hangingPunct="1">
              <a:defRPr/>
            </a:pPr>
            <a:r>
              <a:rPr lang="en-US" sz="2000" u="sng" dirty="0" smtClean="0"/>
              <a:t>Expected me to pay for dinner</a:t>
            </a:r>
            <a:r>
              <a:rPr lang="en-US" sz="2000" dirty="0" smtClean="0"/>
              <a:t>: ordered steak and lobster and didn’t even bring his wallet.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74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014194"/>
            <a:ext cx="8763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Topic: My apartment is a terrible place to live.</a:t>
            </a:r>
          </a:p>
          <a:p>
            <a:pPr lvl="1" eaLnBrk="1" hangingPunct="1">
              <a:defRPr/>
            </a:pPr>
            <a:r>
              <a:rPr lang="en-US" dirty="0" smtClean="0"/>
              <a:t>Location:</a:t>
            </a:r>
          </a:p>
          <a:p>
            <a:pPr lvl="1" eaLnBrk="1" hangingPunct="1">
              <a:defRPr/>
            </a:pPr>
            <a:r>
              <a:rPr lang="en-US" dirty="0" smtClean="0"/>
              <a:t>Neighbors:</a:t>
            </a:r>
          </a:p>
          <a:p>
            <a:pPr lvl="1" eaLnBrk="1" hangingPunct="1">
              <a:defRPr/>
            </a:pPr>
            <a:r>
              <a:rPr lang="en-US" dirty="0" smtClean="0"/>
              <a:t>In need of repairs:</a:t>
            </a:r>
          </a:p>
        </p:txBody>
      </p:sp>
    </p:spTree>
    <p:extLst>
      <p:ext uri="{BB962C8B-B14F-4D97-AF65-F5344CB8AC3E}">
        <p14:creationId xmlns:p14="http://schemas.microsoft.com/office/powerpoint/2010/main" val="518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57334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Activity: Finish the following statements and give two specific reasons to support them.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At the shopping center, we visited </a:t>
            </a:r>
            <a:r>
              <a:rPr lang="en-US" u="sng" dirty="0" smtClean="0"/>
              <a:t>several stores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Sunday is my day to take care of </a:t>
            </a:r>
            <a:r>
              <a:rPr lang="en-US" u="sng" dirty="0" smtClean="0"/>
              <a:t>chores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Lola enjoys </a:t>
            </a:r>
            <a:r>
              <a:rPr lang="en-US" u="sng" dirty="0" smtClean="0"/>
              <a:t>various activities</a:t>
            </a:r>
            <a:r>
              <a:rPr lang="en-US" dirty="0" smtClean="0"/>
              <a:t> in her spare time.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 spent most of my afternoon doing </a:t>
            </a:r>
            <a:r>
              <a:rPr lang="en-US" u="sng" dirty="0" smtClean="0"/>
              <a:t>homework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We returned home from vacation to discover that </a:t>
            </a:r>
            <a:r>
              <a:rPr lang="en-US" u="sng" dirty="0" smtClean="0"/>
              <a:t>several pests</a:t>
            </a:r>
            <a:r>
              <a:rPr lang="en-US" dirty="0" smtClean="0"/>
              <a:t> had invaded the house.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86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202305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Activity: Finish the following statements and give two specific reasons to support them.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 love Wawa because…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My favorite movie is…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My favorite holiday is…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 hate wearing school uniforms because…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My favorite subject is…because…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54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Purposes of Writing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014194"/>
            <a:ext cx="87630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000" dirty="0" smtClean="0"/>
              <a:t>The three most common purposes of writing are:</a:t>
            </a:r>
          </a:p>
          <a:p>
            <a:pPr lvl="1" eaLnBrk="1" hangingPunct="1">
              <a:defRPr/>
            </a:pPr>
            <a:r>
              <a:rPr lang="en-US" sz="2000" dirty="0" smtClean="0"/>
              <a:t>1) </a:t>
            </a:r>
            <a:r>
              <a:rPr lang="en-US" sz="2000" dirty="0" smtClean="0">
                <a:solidFill>
                  <a:srgbClr val="FFFF00"/>
                </a:solidFill>
              </a:rPr>
              <a:t>Persuade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000" dirty="0" smtClean="0"/>
              <a:t>Ex: Opinion pieces, public speaking, advertising, marketing.</a:t>
            </a:r>
          </a:p>
          <a:p>
            <a:pPr lvl="1" eaLnBrk="1" hangingPunct="1">
              <a:defRPr/>
            </a:pPr>
            <a:r>
              <a:rPr lang="en-US" sz="2000" dirty="0" smtClean="0"/>
              <a:t>2) </a:t>
            </a:r>
            <a:r>
              <a:rPr lang="en-US" sz="2000" dirty="0" smtClean="0">
                <a:solidFill>
                  <a:srgbClr val="FFFF00"/>
                </a:solidFill>
              </a:rPr>
              <a:t>Inform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000" dirty="0" smtClean="0"/>
              <a:t>Ex: Nonfiction (history or biographies) , newspapers, magazines, textbooks, journals.</a:t>
            </a:r>
          </a:p>
          <a:p>
            <a:pPr lvl="1" eaLnBrk="1" hangingPunct="1">
              <a:defRPr/>
            </a:pPr>
            <a:r>
              <a:rPr lang="en-US" sz="2000" dirty="0" smtClean="0"/>
              <a:t>3) </a:t>
            </a:r>
            <a:r>
              <a:rPr lang="en-US" sz="2000" dirty="0" smtClean="0">
                <a:solidFill>
                  <a:srgbClr val="FFFF00"/>
                </a:solidFill>
              </a:rPr>
              <a:t>Entertain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z="2000" dirty="0" smtClean="0"/>
              <a:t>Ex: Fiction, comics, movies, </a:t>
            </a:r>
            <a:r>
              <a:rPr lang="en-US" sz="2000" dirty="0" err="1" smtClean="0"/>
              <a:t>tv</a:t>
            </a:r>
            <a:r>
              <a:rPr lang="en-US" sz="2000" dirty="0" smtClean="0"/>
              <a:t>, poetry, song lyrics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3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Audience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/>
              <a:t>The audience should always be considered during writing.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smtClean="0">
                <a:solidFill>
                  <a:srgbClr val="FFFF00"/>
                </a:solidFill>
              </a:rPr>
              <a:t>General</a:t>
            </a:r>
            <a:r>
              <a:rPr lang="en-US" smtClean="0"/>
              <a:t>: An educated, adult audience that expects you to present your ideas in a clear, direct, organized way.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smtClean="0">
                <a:solidFill>
                  <a:srgbClr val="FFFF00"/>
                </a:solidFill>
              </a:rPr>
              <a:t>Specific</a:t>
            </a:r>
            <a:r>
              <a:rPr lang="en-US" smtClean="0"/>
              <a:t>: Ex: President writing to doctors about healthcare.</a:t>
            </a:r>
          </a:p>
        </p:txBody>
      </p:sp>
    </p:spTree>
    <p:extLst>
      <p:ext uri="{BB962C8B-B14F-4D97-AF65-F5344CB8AC3E}">
        <p14:creationId xmlns:p14="http://schemas.microsoft.com/office/powerpoint/2010/main" val="132996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48200" y="30480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The Paragraph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A group of sentences that share a common topic and work together as a unit of expression.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FFFFFF"/>
              </a:solidFill>
              <a:latin typeface="Arial Rounded MT Bold" pitchFamily="34" charset="0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dirty="0" smtClean="0">
                <a:solidFill>
                  <a:srgbClr val="FFFFFF"/>
                </a:solidFill>
                <a:latin typeface="Arial Rounded MT Bold" pitchFamily="34" charset="0"/>
              </a:rPr>
              <a:t>Topic Sentence</a:t>
            </a: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: the main idea of a paragraph; controls the contents of the paragraph.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Topic sentence will NOT be as specific as the evidence that follows</a:t>
            </a: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.</a:t>
            </a:r>
            <a:endParaRPr lang="en-US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Activity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014194"/>
            <a:ext cx="91440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Create a topic sentence based on the supporting points given.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1) Topic Sentence:</a:t>
            </a:r>
            <a:r>
              <a:rPr lang="en-US" u="sng" dirty="0" smtClean="0"/>
              <a:t>					</a:t>
            </a:r>
            <a:endParaRPr lang="en-US" dirty="0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A) Some are caused by careless people tossing matches out of car windows.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B) A few are started when lightning strikes a tree.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C) Some result from campers who fail to douse fires.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D) The majority of forest fires are deliberately set by arsonists.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9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Activity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371600"/>
            <a:ext cx="8610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2) Topic Sentence:</a:t>
            </a:r>
            <a:r>
              <a:rPr lang="en-US" u="sng" dirty="0" smtClean="0"/>
              <a:t>					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A) We had to wait half an hour even though we had a reserved table.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B) Our appetizer and main course arrived at the same time.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C) The busboy ignored our requests for more water.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D) The wrong desserts were served to us.</a:t>
            </a:r>
          </a:p>
        </p:txBody>
      </p:sp>
    </p:spTree>
    <p:extLst>
      <p:ext uri="{BB962C8B-B14F-4D97-AF65-F5344CB8AC3E}">
        <p14:creationId xmlns:p14="http://schemas.microsoft.com/office/powerpoint/2010/main" val="7618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Activity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371600"/>
            <a:ext cx="8610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3) Topic Sentence:</a:t>
            </a:r>
            <a:r>
              <a:rPr lang="en-US" u="sng" dirty="0" smtClean="0"/>
              <a:t>					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A) My phone goes dead at certain times of the day.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B) When I talk long distance, I hear conversations in the background.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C) When I call customer service, I have to wait at least twenty minutes before I can speak to a representative.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D) My telephone bill includes three calls I never made.</a:t>
            </a:r>
          </a:p>
        </p:txBody>
      </p:sp>
    </p:spTree>
    <p:extLst>
      <p:ext uri="{BB962C8B-B14F-4D97-AF65-F5344CB8AC3E}">
        <p14:creationId xmlns:p14="http://schemas.microsoft.com/office/powerpoint/2010/main" val="517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470878" y="1524000"/>
            <a:ext cx="7543800" cy="53340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600" dirty="0"/>
              <a:t>Supporting arguments, or evidence, are needed so that readers can </a:t>
            </a:r>
            <a:r>
              <a:rPr lang="en-US" sz="2600" u="sng" dirty="0">
                <a:solidFill>
                  <a:srgbClr val="FFFF00"/>
                </a:solidFill>
              </a:rPr>
              <a:t>see and understand for themselves</a:t>
            </a:r>
            <a:r>
              <a:rPr lang="en-US" sz="2600" dirty="0"/>
              <a:t> what the writer’s point is.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600" dirty="0"/>
              <a:t>The evidence that supports a point is made up of specific details, reasons, examples, and facts.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600" dirty="0"/>
              <a:t>Specific details have two important functions: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1) Excite the reader’s interest.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2) Support and explain the point.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2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543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Which statement is more effective?</a:t>
            </a:r>
          </a:p>
          <a:p>
            <a:pPr lvl="1" eaLnBrk="1" hangingPunct="1">
              <a:defRPr/>
            </a:pPr>
            <a:r>
              <a:rPr lang="en-US" dirty="0" smtClean="0"/>
              <a:t>1) My two-year old son was in a stubborn mood today.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A) When I asked him to do something, he gave me nothing but trouble.  </a:t>
            </a:r>
            <a:r>
              <a:rPr lang="en-US" smtClean="0"/>
              <a:t>He seemed determined to make things difficult for me.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B) When I asked him to stop playing in the yard and come indoors, he looked me square in the eye and shouted “No!”</a:t>
            </a:r>
          </a:p>
        </p:txBody>
      </p:sp>
    </p:spTree>
    <p:extLst>
      <p:ext uri="{BB962C8B-B14F-4D97-AF65-F5344CB8AC3E}">
        <p14:creationId xmlns:p14="http://schemas.microsoft.com/office/powerpoint/2010/main" val="72475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</TotalTime>
  <Words>777</Words>
  <Application>Microsoft Macintosh PowerPoint</Application>
  <PresentationFormat>Widescreen</PresentationFormat>
  <Paragraphs>128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Century Gothic</vt:lpstr>
      <vt:lpstr>Arial</vt:lpstr>
      <vt:lpstr>Arial Rounded MT Bold</vt:lpstr>
      <vt:lpstr>Wingdings</vt:lpstr>
      <vt:lpstr>Savon</vt:lpstr>
      <vt:lpstr>Freshman Writing  Mr. McGahey</vt:lpstr>
      <vt:lpstr>Purposes of Writing</vt:lpstr>
      <vt:lpstr>Audience</vt:lpstr>
      <vt:lpstr>The Paragraph</vt:lpstr>
      <vt:lpstr>Activity</vt:lpstr>
      <vt:lpstr>Activity</vt:lpstr>
      <vt:lpstr>Activity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Writing  Mr. McGahey</dc:title>
  <dc:creator>Mike McGahey</dc:creator>
  <cp:lastModifiedBy>Mike McGahey</cp:lastModifiedBy>
  <cp:revision>1</cp:revision>
  <dcterms:created xsi:type="dcterms:W3CDTF">2017-09-15T14:16:35Z</dcterms:created>
  <dcterms:modified xsi:type="dcterms:W3CDTF">2017-09-15T14:21:02Z</dcterms:modified>
</cp:coreProperties>
</file>